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9" r:id="rId4"/>
    <p:sldId id="262" r:id="rId5"/>
    <p:sldId id="263" r:id="rId6"/>
    <p:sldId id="258" r:id="rId7"/>
    <p:sldId id="264" r:id="rId8"/>
    <p:sldId id="260" r:id="rId9"/>
    <p:sldId id="261" r:id="rId10"/>
    <p:sldId id="265" r:id="rId11"/>
    <p:sldId id="267" r:id="rId12"/>
    <p:sldId id="266" r:id="rId13"/>
    <p:sldId id="268" r:id="rId14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78" d="100"/>
          <a:sy n="78" d="100"/>
        </p:scale>
        <p:origin x="-84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678A3-2079-4033-BF66-4FAB29230761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20314-51CE-442C-80D8-E08384243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35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Wicomico County Revenue Cap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Developed By: </a:t>
            </a:r>
            <a:r>
              <a:rPr lang="en-US" dirty="0"/>
              <a:t>T</a:t>
            </a:r>
            <a:r>
              <a:rPr lang="en-US" dirty="0" smtClean="0"/>
              <a:t>he Greater Salisbury Committee</a:t>
            </a:r>
          </a:p>
          <a:p>
            <a:r>
              <a:rPr lang="en-US" dirty="0" smtClean="0"/>
              <a:t>Data Collection and Analysis Provided By: BEACON at </a:t>
            </a:r>
            <a:r>
              <a:rPr lang="en-US" smtClean="0"/>
              <a:t>Salisbury University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Examining Changes in Property Taxes</a:t>
            </a:r>
            <a:endParaRPr lang="en-US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6904135" y="2553481"/>
            <a:ext cx="48612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Due to the ratcheting effect of previous tax increases below the cap, the current taxes are below prior levels when adjusted for inflation.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If the current tax rate per $100 of assessable value (.9587) is increased by </a:t>
            </a:r>
            <a:r>
              <a:rPr lang="en-US" dirty="0"/>
              <a:t>6</a:t>
            </a:r>
            <a:r>
              <a:rPr lang="en-US" dirty="0" smtClean="0"/>
              <a:t>%, the owner of a median assessed </a:t>
            </a:r>
            <a:r>
              <a:rPr lang="en-US" dirty="0"/>
              <a:t>value home ($</a:t>
            </a:r>
            <a:r>
              <a:rPr lang="en-US" dirty="0" smtClean="0"/>
              <a:t>172,400</a:t>
            </a:r>
            <a:r>
              <a:rPr lang="en-US" dirty="0"/>
              <a:t>) would </a:t>
            </a:r>
            <a:r>
              <a:rPr lang="en-US" dirty="0" smtClean="0"/>
              <a:t>only pay $99 more that year in property taxes, which is below prior taxes when adjusted for inflation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038" y="2346864"/>
            <a:ext cx="6087762" cy="404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0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Protecting Residents from Large Rate Increases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95" y="2269153"/>
            <a:ext cx="6680719" cy="4425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2653" y="3050768"/>
            <a:ext cx="45906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Some of the unintended consequences of the current format of the revenue cap could be mitigated through modest changes to the policy, such as those listed in this slide.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Such changes would still allow the County to protect residents from large increases in property taxes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60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13595"/>
            <a:ext cx="10571998" cy="97045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Could We Be Doing?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33" y="2284280"/>
            <a:ext cx="10554574" cy="4169182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Modest changes to the Revenue Cap policy could allow the County to:</a:t>
            </a:r>
          </a:p>
          <a:p>
            <a:pPr lvl="1"/>
            <a:r>
              <a:rPr lang="en-US" dirty="0" smtClean="0"/>
              <a:t>Improve more roads, bridges and walkways in the county</a:t>
            </a:r>
          </a:p>
          <a:p>
            <a:pPr lvl="1"/>
            <a:r>
              <a:rPr lang="en-US" dirty="0"/>
              <a:t>Improve more </a:t>
            </a:r>
            <a:r>
              <a:rPr lang="en-US" dirty="0" smtClean="0"/>
              <a:t>schools and educational services</a:t>
            </a:r>
          </a:p>
          <a:p>
            <a:pPr lvl="1"/>
            <a:r>
              <a:rPr lang="en-US" dirty="0" smtClean="0"/>
              <a:t>Reduce the amount of deferred expenditures</a:t>
            </a:r>
          </a:p>
          <a:p>
            <a:pPr lvl="1"/>
            <a:r>
              <a:rPr lang="en-US" dirty="0" smtClean="0"/>
              <a:t>Increase funding to public safety</a:t>
            </a:r>
          </a:p>
          <a:p>
            <a:pPr lvl="1"/>
            <a:r>
              <a:rPr lang="en-US" dirty="0" smtClean="0"/>
              <a:t>Increase funding to health and public services</a:t>
            </a:r>
          </a:p>
          <a:p>
            <a:pPr lvl="1"/>
            <a:r>
              <a:rPr lang="en-US" dirty="0" smtClean="0"/>
              <a:t>Increase funding to recreation, parks and libraries</a:t>
            </a:r>
          </a:p>
          <a:p>
            <a:pPr lvl="1"/>
            <a:r>
              <a:rPr lang="en-US" dirty="0" smtClean="0"/>
              <a:t>Increase funding to projects geared towards improving quality of life and retaining young professionals </a:t>
            </a:r>
          </a:p>
          <a:p>
            <a:pPr lvl="1"/>
            <a:r>
              <a:rPr lang="en-US" dirty="0" smtClean="0"/>
              <a:t>Fund more economic development projects</a:t>
            </a:r>
          </a:p>
          <a:p>
            <a:pPr lvl="1"/>
            <a:r>
              <a:rPr lang="en-US" dirty="0" smtClean="0"/>
              <a:t>Save money for disasters, increases in inflation, growth in population, unfunded State mandates or economic downturns</a:t>
            </a:r>
          </a:p>
          <a:p>
            <a:pPr lvl="1"/>
            <a:r>
              <a:rPr lang="en-US" dirty="0" smtClean="0"/>
              <a:t>CHANGE INCREASE WORDING/ BULLETS AFTER PUBLIC SAFETY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Enhancements Moving Forward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670" y="2421932"/>
            <a:ext cx="10554574" cy="3636511"/>
          </a:xfrm>
        </p:spPr>
        <p:txBody>
          <a:bodyPr/>
          <a:lstStyle/>
          <a:p>
            <a:r>
              <a:rPr lang="en-US" dirty="0" smtClean="0"/>
              <a:t>Implementation of a safety valve feature</a:t>
            </a:r>
          </a:p>
          <a:p>
            <a:r>
              <a:rPr lang="en-US" dirty="0" smtClean="0"/>
              <a:t>Using homestead exemptions or circuit breaker programs</a:t>
            </a:r>
          </a:p>
          <a:p>
            <a:r>
              <a:rPr lang="en-US" dirty="0" smtClean="0"/>
              <a:t>Changing the language of the cap to be able to take the higher of CPI-U or 2% each year</a:t>
            </a:r>
          </a:p>
          <a:p>
            <a:r>
              <a:rPr lang="en-US" dirty="0" smtClean="0"/>
              <a:t>Using a different inflation index (S&amp;L IPD) instead of the CPI-U index</a:t>
            </a:r>
          </a:p>
          <a:p>
            <a:r>
              <a:rPr lang="en-US" dirty="0" smtClean="0"/>
              <a:t>Sunset/Reset Clause</a:t>
            </a:r>
          </a:p>
        </p:txBody>
      </p:sp>
    </p:spTree>
    <p:extLst>
      <p:ext uri="{BB962C8B-B14F-4D97-AF65-F5344CB8AC3E}">
        <p14:creationId xmlns:p14="http://schemas.microsoft.com/office/powerpoint/2010/main" val="10896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76" y="571175"/>
            <a:ext cx="10571998" cy="97045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355160"/>
            <a:ext cx="10554574" cy="3879933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Wicomico County revenue cap was amended to the County Charter in November, 2000. </a:t>
            </a:r>
            <a:r>
              <a:rPr lang="en-US" dirty="0" smtClean="0"/>
              <a:t>In the years leading up to the revenue cap, the County Council maintained a record of no increases in the property tax rate</a:t>
            </a:r>
          </a:p>
          <a:p>
            <a:r>
              <a:rPr lang="en-US" dirty="0" smtClean="0"/>
              <a:t>While this long period of no property tax increases was very popular with the electorate, the county was deferring a number of needed expenditures including inflation and market adjustments for county employee compensation. </a:t>
            </a:r>
          </a:p>
          <a:p>
            <a:r>
              <a:rPr lang="en-US" dirty="0" smtClean="0"/>
              <a:t>In </a:t>
            </a:r>
            <a:r>
              <a:rPr lang="en-US" dirty="0"/>
              <a:t>order to maintain funding </a:t>
            </a:r>
            <a:r>
              <a:rPr lang="en-US" dirty="0" smtClean="0"/>
              <a:t>for education, maintenance of infrastructure, and other services taxpayers demand, the County Council implemented </a:t>
            </a:r>
            <a:r>
              <a:rPr lang="en-US" dirty="0"/>
              <a:t>a record increase of 46 cents in the property </a:t>
            </a:r>
            <a:r>
              <a:rPr lang="en-US" dirty="0" smtClean="0"/>
              <a:t>tax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substantial increase in the property tax was a direct result of the lack of increases leading up to this </a:t>
            </a:r>
            <a:r>
              <a:rPr lang="en-US" dirty="0" smtClean="0"/>
              <a:t>point.</a:t>
            </a:r>
          </a:p>
          <a:p>
            <a:pPr lvl="1"/>
            <a:r>
              <a:rPr lang="en-US" dirty="0" smtClean="0"/>
              <a:t>After years of no tax increases a sudden 24% jump in the property tax rate resulted in a taxpayer revolt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revenue cap </a:t>
            </a:r>
            <a:r>
              <a:rPr lang="en-US" dirty="0" smtClean="0"/>
              <a:t>was voted into the County Charter on </a:t>
            </a:r>
            <a:r>
              <a:rPr lang="en-US" dirty="0"/>
              <a:t>July 1</a:t>
            </a:r>
            <a:r>
              <a:rPr lang="en-US" baseline="30000" dirty="0"/>
              <a:t>st</a:t>
            </a:r>
            <a:r>
              <a:rPr lang="en-US" dirty="0"/>
              <a:t>, 2001 </a:t>
            </a:r>
            <a:r>
              <a:rPr lang="en-US" dirty="0" smtClean="0"/>
              <a:t>and </a:t>
            </a:r>
            <a:r>
              <a:rPr lang="en-US" dirty="0"/>
              <a:t>remains in effect </a:t>
            </a:r>
            <a:r>
              <a:rPr lang="en-US" dirty="0" smtClean="0"/>
              <a:t>today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24" y="537915"/>
            <a:ext cx="10571998" cy="970450"/>
          </a:xfrm>
        </p:spPr>
        <p:txBody>
          <a:bodyPr/>
          <a:lstStyle/>
          <a:p>
            <a:r>
              <a:rPr lang="en-US" dirty="0" smtClean="0"/>
              <a:t>Features of the Revenue 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24" y="2399974"/>
            <a:ext cx="10554574" cy="3636511"/>
          </a:xfrm>
        </p:spPr>
        <p:txBody>
          <a:bodyPr/>
          <a:lstStyle/>
          <a:p>
            <a:r>
              <a:rPr lang="en-US" dirty="0" smtClean="0"/>
              <a:t>Limits the </a:t>
            </a:r>
            <a:r>
              <a:rPr lang="en-US" dirty="0"/>
              <a:t>C</a:t>
            </a:r>
            <a:r>
              <a:rPr lang="en-US" dirty="0" smtClean="0"/>
              <a:t>ounty’s revenue from real property taxes to no more than 2% from the previous year or the CPI-U inflation rate (whichever is less)</a:t>
            </a:r>
          </a:p>
          <a:p>
            <a:r>
              <a:rPr lang="en-US" dirty="0" smtClean="0"/>
              <a:t>The </a:t>
            </a:r>
            <a:r>
              <a:rPr lang="en-US" dirty="0"/>
              <a:t>Property Tax Rate can still change from year to year </a:t>
            </a:r>
            <a:r>
              <a:rPr lang="en-US" dirty="0" smtClean="0"/>
              <a:t>(</a:t>
            </a:r>
            <a:r>
              <a:rPr lang="en-US" dirty="0"/>
              <a:t>Revenue cap is NOT a property tax rate cap</a:t>
            </a:r>
            <a:r>
              <a:rPr lang="en-US" dirty="0" smtClean="0"/>
              <a:t>)</a:t>
            </a:r>
          </a:p>
          <a:p>
            <a:r>
              <a:rPr lang="en-US" dirty="0" smtClean="0"/>
              <a:t>During economic downturns in the economy (when real estate values fall) the property tax rate can increase as long as the total new revenue stays within the cap’s limits </a:t>
            </a:r>
          </a:p>
          <a:p>
            <a:r>
              <a:rPr lang="en-US" dirty="0" smtClean="0"/>
              <a:t>When the economy is growing (when real estate values increase) the rate can decrease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Wicomico County Sources of Revenue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3" y="2250275"/>
            <a:ext cx="6018696" cy="424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89646" y="3716703"/>
            <a:ext cx="4963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 county relies largely on local property taxes as a source of revenue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Increases in the amount of revenue collected from property taxes however is limited by the revenue cap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373" y="6581001"/>
            <a:ext cx="5428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Wicomico County Budget, 2016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971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Revenue- Budget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2" y="2240925"/>
            <a:ext cx="5850294" cy="452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27576" y="2654507"/>
            <a:ext cx="5430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Since the almost half of the County’s budget comes from property taxes collected, this revenue is used to fund a lot of public services including: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Education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Public Health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Facilities in the county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Recreation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Economic and Community Development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Infrastructure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Maintenance of roads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Public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</a:t>
            </a:r>
            <a:r>
              <a:rPr lang="en-US" smtClean="0"/>
              <a:t>Cap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392768"/>
            <a:ext cx="10554574" cy="3636511"/>
          </a:xfrm>
        </p:spPr>
        <p:txBody>
          <a:bodyPr>
            <a:normAutofit/>
          </a:bodyPr>
          <a:lstStyle/>
          <a:p>
            <a:r>
              <a:rPr lang="en-US" dirty="0" smtClean="0"/>
              <a:t>The objective of the revenue cap is to limit wasteful </a:t>
            </a:r>
            <a:r>
              <a:rPr lang="en-US" dirty="0"/>
              <a:t>government spending and </a:t>
            </a:r>
            <a:r>
              <a:rPr lang="en-US" dirty="0" smtClean="0"/>
              <a:t>eliminate unexpected large </a:t>
            </a:r>
            <a:r>
              <a:rPr lang="en-US" dirty="0"/>
              <a:t>tax </a:t>
            </a:r>
            <a:r>
              <a:rPr lang="en-US" dirty="0" smtClean="0"/>
              <a:t>increases. </a:t>
            </a:r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are </a:t>
            </a:r>
            <a:r>
              <a:rPr lang="en-US" dirty="0" smtClean="0"/>
              <a:t>however, some unintended consequences of the current format of Wicomico County’s revenue cap. </a:t>
            </a:r>
          </a:p>
          <a:p>
            <a:pPr lvl="1"/>
            <a:r>
              <a:rPr lang="en-US" dirty="0" smtClean="0"/>
              <a:t>The cap only works in an environment where inflation is 2% or less </a:t>
            </a:r>
          </a:p>
          <a:p>
            <a:pPr lvl="1"/>
            <a:r>
              <a:rPr lang="en-US" dirty="0" smtClean="0"/>
              <a:t>The language of the cap creates a </a:t>
            </a:r>
            <a:r>
              <a:rPr lang="en-US" dirty="0"/>
              <a:t>ratchet down </a:t>
            </a:r>
            <a:r>
              <a:rPr lang="en-US" dirty="0" smtClean="0"/>
              <a:t>effect </a:t>
            </a:r>
            <a:r>
              <a:rPr lang="en-US" dirty="0"/>
              <a:t>when County </a:t>
            </a:r>
            <a:r>
              <a:rPr lang="en-US" dirty="0" smtClean="0"/>
              <a:t>revenues fall </a:t>
            </a:r>
            <a:r>
              <a:rPr lang="en-US" dirty="0"/>
              <a:t>behind the </a:t>
            </a:r>
            <a:r>
              <a:rPr lang="en-US" dirty="0" smtClean="0"/>
              <a:t>total allowable revenue.</a:t>
            </a:r>
          </a:p>
          <a:p>
            <a:pPr lvl="1"/>
            <a:r>
              <a:rPr lang="en-US" dirty="0" smtClean="0"/>
              <a:t>The CPI-U rate is not an accurate measure of the rate of change in local government expenditures.</a:t>
            </a:r>
          </a:p>
          <a:p>
            <a:pPr lvl="1"/>
            <a:r>
              <a:rPr lang="en-US" dirty="0" smtClean="0"/>
              <a:t>The revenue cap is not designed to accommodate unfunded state or federal mandates </a:t>
            </a:r>
            <a:endParaRPr lang="en-US" dirty="0"/>
          </a:p>
          <a:p>
            <a:pPr lvl="1"/>
            <a:r>
              <a:rPr lang="en-US" dirty="0" smtClean="0"/>
              <a:t>The revenue cap does not have an emergency contingency provision to allow elected officials to address extraordinary budgetary demands in cases of disasters or major economic disruptions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Ratcheting Down Effects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97" y="2304661"/>
            <a:ext cx="6825475" cy="4338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6539" y="2827423"/>
            <a:ext cx="47212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In the past the County has taken less than the full allowable revenue under the cap. (e.g. in 2009 the county only allowed a revenue increase of 0.1% instead of the full 2%)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Not taking the fully allowable revenue has led to over $5 million being forever left on the table. This has a further detrimental effect since all future increases will be limited by this lower base figure.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This ratcheting effect could lead to the County losing out on over $25 million dollars in the next 10 years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2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Lost Revenue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67" y="2220685"/>
            <a:ext cx="6867331" cy="4534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2780" y="2964529"/>
            <a:ext cx="48052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T</a:t>
            </a:r>
            <a:r>
              <a:rPr lang="en-US" sz="1600" dirty="0" smtClean="0"/>
              <a:t>he county has also been unable to collect and use over $15 million dollars from 2006-2016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This loss is due to the fact that inflation has been higher than 2% revenue cap during this time period.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Should </a:t>
            </a:r>
            <a:r>
              <a:rPr lang="en-US" sz="1600" dirty="0"/>
              <a:t>i</a:t>
            </a:r>
            <a:r>
              <a:rPr lang="en-US" sz="1600" dirty="0" smtClean="0"/>
              <a:t>nflation increase to historical averages, the </a:t>
            </a:r>
            <a:r>
              <a:rPr lang="en-US" sz="1600" dirty="0"/>
              <a:t>C</a:t>
            </a:r>
            <a:r>
              <a:rPr lang="en-US" sz="1600" dirty="0" smtClean="0"/>
              <a:t>ounty will be unable to collect millions of dollars in revenue in that year; and the ratcheting effect will compound the loss in revenue in future years.</a:t>
            </a:r>
          </a:p>
        </p:txBody>
      </p:sp>
    </p:spTree>
    <p:extLst>
      <p:ext uri="{BB962C8B-B14F-4D97-AF65-F5344CB8AC3E}">
        <p14:creationId xmlns:p14="http://schemas.microsoft.com/office/powerpoint/2010/main" val="24218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Happen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0000" y="2367093"/>
            <a:ext cx="10554574" cy="4016500"/>
          </a:xfrm>
        </p:spPr>
        <p:txBody>
          <a:bodyPr>
            <a:normAutofit/>
          </a:bodyPr>
          <a:lstStyle/>
          <a:p>
            <a:r>
              <a:rPr lang="en-US" dirty="0" smtClean="0"/>
              <a:t>During a period of high inflation or increases in County expenditures due to growth, unfunded mandates or unforeseen emergencies, there is no option to adequately adjust the budget.  </a:t>
            </a:r>
          </a:p>
          <a:p>
            <a:r>
              <a:rPr lang="en-US" dirty="0" smtClean="0"/>
              <a:t>Similarly, the </a:t>
            </a:r>
            <a:r>
              <a:rPr lang="en-US" dirty="0"/>
              <a:t>C</a:t>
            </a:r>
            <a:r>
              <a:rPr lang="en-US" dirty="0" smtClean="0"/>
              <a:t>ounty would have no cushion during a major economic downturn which is when reliance on public and social services in the county would increase.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428</TotalTime>
  <Words>1042</Words>
  <Application>Microsoft Office PowerPoint</Application>
  <PresentationFormat>Custom</PresentationFormat>
  <Paragraphs>75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Quotable</vt:lpstr>
      <vt:lpstr>Wicomico County Revenue Cap</vt:lpstr>
      <vt:lpstr>Overview</vt:lpstr>
      <vt:lpstr>Features of the Revenue Cap</vt:lpstr>
      <vt:lpstr>Wicomico County Sources of Revenue</vt:lpstr>
      <vt:lpstr>Uses of Revenue- Budget</vt:lpstr>
      <vt:lpstr>Revenue Cap Challenges</vt:lpstr>
      <vt:lpstr>Ratcheting Down Effects</vt:lpstr>
      <vt:lpstr>Lost Revenue </vt:lpstr>
      <vt:lpstr>What Could Happen</vt:lpstr>
      <vt:lpstr>Examining Changes in Property Taxes</vt:lpstr>
      <vt:lpstr>Protecting Residents from Large Rate Increases</vt:lpstr>
      <vt:lpstr>    What Could We Be Doing? </vt:lpstr>
      <vt:lpstr>Enhancements Moving Forward</vt:lpstr>
    </vt:vector>
  </TitlesOfParts>
  <Company>Salisbury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Wicomico County Revenue Cap</dc:title>
  <dc:creator>Daphne Heflin</dc:creator>
  <cp:lastModifiedBy>Eileen Lenehan</cp:lastModifiedBy>
  <cp:revision>59</cp:revision>
  <cp:lastPrinted>2017-05-02T15:33:20Z</cp:lastPrinted>
  <dcterms:created xsi:type="dcterms:W3CDTF">2017-03-14T17:54:02Z</dcterms:created>
  <dcterms:modified xsi:type="dcterms:W3CDTF">2018-01-25T15:32:53Z</dcterms:modified>
</cp:coreProperties>
</file>